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7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9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9" r:id="rId4"/>
    <p:sldId id="267" r:id="rId5"/>
    <p:sldId id="261" r:id="rId6"/>
    <p:sldId id="282" r:id="rId7"/>
    <p:sldId id="285" r:id="rId8"/>
    <p:sldId id="283" r:id="rId9"/>
    <p:sldId id="284" r:id="rId10"/>
    <p:sldId id="266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79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962EE-540E-4D28-B06B-E4F9395FDD2A}" type="datetimeFigureOut">
              <a:rPr lang="zh-CN" altLang="en-US" smtClean="0"/>
              <a:t>2024/1/7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03B1C-D622-49FB-B337-512A9DA48A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508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976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8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80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49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87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9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183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99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03B1C-D622-49FB-B337-512A9DA48A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8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8BE874-1024-45E3-96FD-FE36FE076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/>
          <a:stretch/>
        </p:blipFill>
        <p:spPr>
          <a:xfrm>
            <a:off x="0" y="1310640"/>
            <a:ext cx="12192000" cy="55473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1285C-DF0B-40B6-B2D8-46DB380A0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DE0FC1-D619-4E92-9C04-6DFC4ED30BD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96" b="1160"/>
          <a:stretch/>
        </p:blipFill>
        <p:spPr bwMode="auto">
          <a:xfrm>
            <a:off x="-1" y="1"/>
            <a:ext cx="291592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46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E01A1C0-0257-40B4-B472-B87C3FD942FA}"/>
              </a:ext>
            </a:extLst>
          </p:cNvPr>
          <p:cNvSpPr/>
          <p:nvPr userDrawn="1"/>
        </p:nvSpPr>
        <p:spPr>
          <a:xfrm>
            <a:off x="0" y="508000"/>
            <a:ext cx="12192000" cy="635000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CA0719-0136-4DE0-BA65-BBA4C891E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33119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510FA05-DF3B-457C-AD15-553040916330}"/>
              </a:ext>
            </a:extLst>
          </p:cNvPr>
          <p:cNvCxnSpPr/>
          <p:nvPr userDrawn="1"/>
        </p:nvCxnSpPr>
        <p:spPr>
          <a:xfrm>
            <a:off x="939630" y="367333"/>
            <a:ext cx="0" cy="2382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8F82E0C-D392-44B7-8912-977B352C5834}"/>
              </a:ext>
            </a:extLst>
          </p:cNvPr>
          <p:cNvSpPr/>
          <p:nvPr userDrawn="1"/>
        </p:nvSpPr>
        <p:spPr>
          <a:xfrm>
            <a:off x="0" y="833119"/>
            <a:ext cx="12192000" cy="882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5482E0-FA18-4309-8FF8-720B085E93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1" y="246622"/>
            <a:ext cx="474686" cy="4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1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6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9.xml"/><Relationship Id="rId7" Type="http://schemas.openxmlformats.org/officeDocument/2006/relationships/image" Target="../media/image16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" Type="http://schemas.openxmlformats.org/officeDocument/2006/relationships/tags" Target="../tags/tag6.xml"/><Relationship Id="rId21" Type="http://schemas.openxmlformats.org/officeDocument/2006/relationships/notesSlide" Target="../notesSlides/notesSlide2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image" Target="../media/image6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1.png"/><Relationship Id="rId5" Type="http://schemas.openxmlformats.org/officeDocument/2006/relationships/tags" Target="../tags/tag27.xml"/><Relationship Id="rId10" Type="http://schemas.openxmlformats.org/officeDocument/2006/relationships/image" Target="../media/image10.png"/><Relationship Id="rId4" Type="http://schemas.openxmlformats.org/officeDocument/2006/relationships/tags" Target="../tags/tag26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0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15.png"/><Relationship Id="rId5" Type="http://schemas.openxmlformats.org/officeDocument/2006/relationships/tags" Target="../tags/tag32.xml"/><Relationship Id="rId10" Type="http://schemas.openxmlformats.org/officeDocument/2006/relationships/image" Target="../media/image14.png"/><Relationship Id="rId4" Type="http://schemas.openxmlformats.org/officeDocument/2006/relationships/tags" Target="../tags/tag3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5.xml"/><Relationship Id="rId7" Type="http://schemas.openxmlformats.org/officeDocument/2006/relationships/image" Target="../media/image7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9.xml"/><Relationship Id="rId7" Type="http://schemas.openxmlformats.org/officeDocument/2006/relationships/image" Target="../media/image7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6.png"/><Relationship Id="rId5" Type="http://schemas.openxmlformats.org/officeDocument/2006/relationships/tags" Target="../tags/tag45.xml"/><Relationship Id="rId10" Type="http://schemas.openxmlformats.org/officeDocument/2006/relationships/notesSlide" Target="../notesSlides/notesSlide7.xml"/><Relationship Id="rId4" Type="http://schemas.openxmlformats.org/officeDocument/2006/relationships/tags" Target="../tags/tag44.xml"/><Relationship Id="rId9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1.xml"/><Relationship Id="rId7" Type="http://schemas.openxmlformats.org/officeDocument/2006/relationships/image" Target="../media/image7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5.xml"/><Relationship Id="rId7" Type="http://schemas.openxmlformats.org/officeDocument/2006/relationships/image" Target="../media/image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-10221">
            <a:extLst>
              <a:ext uri="{FF2B5EF4-FFF2-40B4-BE49-F238E27FC236}">
                <a16:creationId xmlns:a16="http://schemas.microsoft.com/office/drawing/2014/main" id="{F0E67A68-5F03-4CE5-BE92-F37312CE79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24810" y="1182501"/>
            <a:ext cx="9433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4800" b="1" dirty="0">
                <a:ln w="2222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团员青年主题教育专题组织生活会</a:t>
            </a:r>
            <a:endParaRPr lang="en-US" altLang="zh-CN" sz="4800" b="1" dirty="0">
              <a:ln w="22225">
                <a:solidFill>
                  <a:schemeClr val="bg1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  <a:p>
            <a:pPr algn="ctr"/>
            <a:r>
              <a:rPr lang="zh-CN" altLang="en-US" sz="4800" b="1" dirty="0">
                <a:ln w="2222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暨</a:t>
            </a:r>
            <a:r>
              <a:rPr lang="zh-CN" altLang="zh-CN" sz="4800" b="1" dirty="0">
                <a:ln w="22225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团员教育评议</a:t>
            </a:r>
            <a:endParaRPr lang="zh-CN" altLang="en-US" sz="4800" b="1" dirty="0">
              <a:ln w="22225">
                <a:solidFill>
                  <a:schemeClr val="bg1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9" name="PA-10223">
            <a:extLst>
              <a:ext uri="{FF2B5EF4-FFF2-40B4-BE49-F238E27FC236}">
                <a16:creationId xmlns:a16="http://schemas.microsoft.com/office/drawing/2014/main" id="{E5189996-3A80-4148-A4FB-BD82284EEEF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02804" y="3575805"/>
            <a:ext cx="7806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研控计</a:t>
            </a:r>
            <a:r>
              <a:rPr lang="en-US" altLang="zh-CN" sz="2400" b="1" dirty="0">
                <a:solidFill>
                  <a:srgbClr val="FF0000"/>
                </a:solidFill>
              </a:rPr>
              <a:t>2340</a:t>
            </a:r>
            <a:r>
              <a:rPr lang="zh-CN" altLang="en-US" sz="2400" b="1" dirty="0">
                <a:solidFill>
                  <a:srgbClr val="FF0000"/>
                </a:solidFill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397944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就坐, 下一个&#10;&#10;描述已自动生成">
            <a:extLst>
              <a:ext uri="{FF2B5EF4-FFF2-40B4-BE49-F238E27FC236}">
                <a16:creationId xmlns:a16="http://schemas.microsoft.com/office/drawing/2014/main" id="{7FA0A01B-D11A-4E9B-B336-2A18D2ED5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94434">
            <a:off x="-140618" y="156317"/>
            <a:ext cx="3955402" cy="5265873"/>
          </a:xfrm>
          <a:prstGeom prst="rect">
            <a:avLst/>
          </a:prstGeom>
        </p:spPr>
      </p:pic>
      <p:sp>
        <p:nvSpPr>
          <p:cNvPr id="6" name="PA-102251">
            <a:extLst>
              <a:ext uri="{FF2B5EF4-FFF2-40B4-BE49-F238E27FC236}">
                <a16:creationId xmlns:a16="http://schemas.microsoft.com/office/drawing/2014/main" id="{C2873112-A8CF-4E48-9EA5-0505E42C43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9633" y="25563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</a:rPr>
              <a:t>入团誓词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0" name="PA-102254">
            <a:extLst>
              <a:ext uri="{FF2B5EF4-FFF2-40B4-BE49-F238E27FC236}">
                <a16:creationId xmlns:a16="http://schemas.microsoft.com/office/drawing/2014/main" id="{C8944AA8-5D6C-489D-AD4E-C25F4D9DD10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667250" y="2874114"/>
            <a:ext cx="6861731" cy="325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solidFill>
                  <a:srgbClr val="FF0000"/>
                </a:solidFill>
              </a:rPr>
              <a:t>	</a:t>
            </a:r>
            <a:r>
              <a:rPr lang="zh-CN" altLang="en-US" sz="2800" b="1" dirty="0">
                <a:solidFill>
                  <a:srgbClr val="FF0000"/>
                </a:solidFill>
              </a:rPr>
              <a:t>我志愿加入中国共产主义青年团，坚决拥护中国共产党的领导，遵守团的章程，执行团的决议，履行团员义务，严守团的纪律，勤奋学习，积极工作，吃苦在前，享受在后，为共产主义事业而奋斗</a:t>
            </a:r>
            <a:r>
              <a:rPr lang="zh-CN" altLang="en-US" sz="2800" dirty="0">
                <a:solidFill>
                  <a:srgbClr val="FF0000"/>
                </a:solidFill>
              </a:rPr>
              <a:t> 。</a:t>
            </a:r>
          </a:p>
        </p:txBody>
      </p:sp>
      <p:sp>
        <p:nvSpPr>
          <p:cNvPr id="51" name="PA-102255">
            <a:extLst>
              <a:ext uri="{FF2B5EF4-FFF2-40B4-BE49-F238E27FC236}">
                <a16:creationId xmlns:a16="http://schemas.microsoft.com/office/drawing/2014/main" id="{9F15B0E5-F4D2-4320-9CBD-6D2E215AB68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67478" y="2117871"/>
            <a:ext cx="4819181" cy="5225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入团誓词</a:t>
            </a:r>
          </a:p>
        </p:txBody>
      </p:sp>
      <p:pic>
        <p:nvPicPr>
          <p:cNvPr id="52" name="PA-102256">
            <a:extLst>
              <a:ext uri="{FF2B5EF4-FFF2-40B4-BE49-F238E27FC236}">
                <a16:creationId xmlns:a16="http://schemas.microsoft.com/office/drawing/2014/main" id="{18B7C071-EDD1-4085-91C7-C66934E6EDB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50" y="2117871"/>
            <a:ext cx="2316681" cy="23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75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0" grpId="0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102213">
            <a:extLst>
              <a:ext uri="{FF2B5EF4-FFF2-40B4-BE49-F238E27FC236}">
                <a16:creationId xmlns:a16="http://schemas.microsoft.com/office/drawing/2014/main" id="{23168D6D-514B-49D8-9B5B-571140BC793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99506" y="2059364"/>
            <a:ext cx="1118255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C00000"/>
                </a:solidFill>
                <a:latin typeface="+mj-ea"/>
                <a:ea typeface="+mj-ea"/>
              </a:rPr>
              <a:t>会议议程</a:t>
            </a:r>
          </a:p>
        </p:txBody>
      </p:sp>
      <p:grpSp>
        <p:nvGrpSpPr>
          <p:cNvPr id="3" name="PA-102214">
            <a:extLst>
              <a:ext uri="{FF2B5EF4-FFF2-40B4-BE49-F238E27FC236}">
                <a16:creationId xmlns:a16="http://schemas.microsoft.com/office/drawing/2014/main" id="{6F81C294-7CE5-4C7C-8813-F29479B84CE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267258" y="2029919"/>
            <a:ext cx="6396562" cy="471488"/>
            <a:chOff x="6563361" y="1867920"/>
            <a:chExt cx="6396562" cy="471488"/>
          </a:xfrm>
        </p:grpSpPr>
        <p:sp>
          <p:nvSpPr>
            <p:cNvPr id="4" name="PA-矩形 3">
              <a:extLst>
                <a:ext uri="{FF2B5EF4-FFF2-40B4-BE49-F238E27FC236}">
                  <a16:creationId xmlns:a16="http://schemas.microsoft.com/office/drawing/2014/main" id="{8C51AD97-A9FC-4026-A5B2-7274492619C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7389167" y="1897365"/>
              <a:ext cx="55707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>
                  <a:solidFill>
                    <a:srgbClr val="FF0000"/>
                  </a:solidFill>
                  <a:latin typeface="+mj-ea"/>
                  <a:ea typeface="+mj-ea"/>
                </a:rPr>
                <a:t>团支部书记报告团员和青年主题教育开展情况。</a:t>
              </a:r>
              <a:endParaRPr lang="zh-CN" altLang="en-US" sz="20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5" name="PA-矩形 4">
              <a:extLst>
                <a:ext uri="{FF2B5EF4-FFF2-40B4-BE49-F238E27FC236}">
                  <a16:creationId xmlns:a16="http://schemas.microsoft.com/office/drawing/2014/main" id="{44A89C64-2DE6-4EEB-B04C-378CB7B1394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6563361" y="1867920"/>
              <a:ext cx="698500" cy="471488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rgbClr val="FFFD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+mj-ea"/>
                  <a:ea typeface="+mj-ea"/>
                </a:rPr>
                <a:t>01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</p:grpSp>
      <p:grpSp>
        <p:nvGrpSpPr>
          <p:cNvPr id="6" name="PA-102215">
            <a:extLst>
              <a:ext uri="{FF2B5EF4-FFF2-40B4-BE49-F238E27FC236}">
                <a16:creationId xmlns:a16="http://schemas.microsoft.com/office/drawing/2014/main" id="{798701C3-0A37-4462-80AC-D038B6E66F1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267258" y="2670073"/>
            <a:ext cx="7734240" cy="961289"/>
            <a:chOff x="6563362" y="2543742"/>
            <a:chExt cx="4514201" cy="961289"/>
          </a:xfrm>
        </p:grpSpPr>
        <p:sp>
          <p:nvSpPr>
            <p:cNvPr id="7" name="PA-矩形 6">
              <a:extLst>
                <a:ext uri="{FF2B5EF4-FFF2-40B4-BE49-F238E27FC236}">
                  <a16:creationId xmlns:a16="http://schemas.microsoft.com/office/drawing/2014/main" id="{5669367E-A91C-438A-9811-38E50C3D5D2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687628" y="2543742"/>
              <a:ext cx="4389935" cy="9612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33400" indent="133350">
                <a:lnSpc>
                  <a:spcPct val="150000"/>
                </a:lnSpc>
              </a:pPr>
              <a:r>
                <a:rPr lang="zh-CN" altLang="zh-CN" sz="2000" b="1" dirty="0">
                  <a:solidFill>
                    <a:srgbClr val="FF0000"/>
                  </a:solidFill>
                  <a:latin typeface="+mj-ea"/>
                  <a:ea typeface="+mj-ea"/>
                </a:rPr>
                <a:t>团支部书记、委员、其他团员依次发言，交流体会、开展批评与自我批评。</a:t>
              </a:r>
            </a:p>
          </p:txBody>
        </p:sp>
        <p:sp>
          <p:nvSpPr>
            <p:cNvPr id="8" name="PA-矩形 7">
              <a:extLst>
                <a:ext uri="{FF2B5EF4-FFF2-40B4-BE49-F238E27FC236}">
                  <a16:creationId xmlns:a16="http://schemas.microsoft.com/office/drawing/2014/main" id="{6ECF76B0-1BD4-41FF-91EA-505E7CBBE32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6563362" y="2751477"/>
              <a:ext cx="407690" cy="471488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rgbClr val="FFFD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+mj-ea"/>
                  <a:ea typeface="+mj-ea"/>
                </a:rPr>
                <a:t>02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</p:grpSp>
      <p:grpSp>
        <p:nvGrpSpPr>
          <p:cNvPr id="9" name="PA-102216">
            <a:extLst>
              <a:ext uri="{FF2B5EF4-FFF2-40B4-BE49-F238E27FC236}">
                <a16:creationId xmlns:a16="http://schemas.microsoft.com/office/drawing/2014/main" id="{8CAF0960-0E56-4E06-B8AC-40A568106E8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267258" y="3707584"/>
            <a:ext cx="5828630" cy="471488"/>
            <a:chOff x="6563361" y="3620356"/>
            <a:chExt cx="5828630" cy="471488"/>
          </a:xfrm>
        </p:grpSpPr>
        <p:sp>
          <p:nvSpPr>
            <p:cNvPr id="10" name="PA-矩形 9">
              <a:extLst>
                <a:ext uri="{FF2B5EF4-FFF2-40B4-BE49-F238E27FC236}">
                  <a16:creationId xmlns:a16="http://schemas.microsoft.com/office/drawing/2014/main" id="{EA4CC8F3-B8D8-4F00-9491-874E2B521D7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411358" y="3662512"/>
              <a:ext cx="49806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>
                  <a:solidFill>
                    <a:srgbClr val="FF0000"/>
                  </a:solidFill>
                  <a:latin typeface="+mj-ea"/>
                  <a:ea typeface="+mj-ea"/>
                </a:rPr>
                <a:t>开展民主评议。</a:t>
              </a:r>
              <a:endParaRPr lang="zh-CN" altLang="en-US" sz="20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PA-矩形 10">
              <a:extLst>
                <a:ext uri="{FF2B5EF4-FFF2-40B4-BE49-F238E27FC236}">
                  <a16:creationId xmlns:a16="http://schemas.microsoft.com/office/drawing/2014/main" id="{5CC0DED2-D6EB-4008-82D1-CF2CA9543F8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563361" y="3620356"/>
              <a:ext cx="698500" cy="471488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rgbClr val="FFFD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+mj-ea"/>
                  <a:ea typeface="+mj-ea"/>
                </a:rPr>
                <a:t>03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</p:grpSp>
      <p:grpSp>
        <p:nvGrpSpPr>
          <p:cNvPr id="12" name="PA-102217">
            <a:extLst>
              <a:ext uri="{FF2B5EF4-FFF2-40B4-BE49-F238E27FC236}">
                <a16:creationId xmlns:a16="http://schemas.microsoft.com/office/drawing/2014/main" id="{17DA093C-A6C8-4B2F-A8AA-8373BF01A0D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267258" y="4389671"/>
            <a:ext cx="4549139" cy="471488"/>
            <a:chOff x="6563361" y="4512985"/>
            <a:chExt cx="4549139" cy="471488"/>
          </a:xfrm>
        </p:grpSpPr>
        <p:sp>
          <p:nvSpPr>
            <p:cNvPr id="13" name="PA-矩形 12">
              <a:extLst>
                <a:ext uri="{FF2B5EF4-FFF2-40B4-BE49-F238E27FC236}">
                  <a16:creationId xmlns:a16="http://schemas.microsoft.com/office/drawing/2014/main" id="{AA86E8E5-62E8-4D38-9885-FBDF7C2680D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389167" y="4539101"/>
              <a:ext cx="37233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>
                  <a:solidFill>
                    <a:srgbClr val="FF0000"/>
                  </a:solidFill>
                  <a:latin typeface="+mj-ea"/>
                  <a:ea typeface="+mj-ea"/>
                </a:rPr>
                <a:t>党支部书记点评讲话。</a:t>
              </a:r>
              <a:endParaRPr lang="zh-CN" altLang="en-US" sz="20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PA-矩形 13">
              <a:extLst>
                <a:ext uri="{FF2B5EF4-FFF2-40B4-BE49-F238E27FC236}">
                  <a16:creationId xmlns:a16="http://schemas.microsoft.com/office/drawing/2014/main" id="{658A7362-7F28-4DBF-8D2E-38800A3D14A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563361" y="4512985"/>
              <a:ext cx="698500" cy="471488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rgbClr val="FFFD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+mj-ea"/>
                  <a:ea typeface="+mj-ea"/>
                </a:rPr>
                <a:t>04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</p:grpSp>
      <p:grpSp>
        <p:nvGrpSpPr>
          <p:cNvPr id="30" name="PA-102218">
            <a:extLst>
              <a:ext uri="{FF2B5EF4-FFF2-40B4-BE49-F238E27FC236}">
                <a16:creationId xmlns:a16="http://schemas.microsoft.com/office/drawing/2014/main" id="{B7396C11-BA73-4203-869A-3795C125DA1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614422" y="506776"/>
            <a:ext cx="1721065" cy="1224075"/>
            <a:chOff x="6614422" y="723668"/>
            <a:chExt cx="1721065" cy="1224075"/>
          </a:xfrm>
        </p:grpSpPr>
        <p:pic>
          <p:nvPicPr>
            <p:cNvPr id="29" name="PA-图片 28" descr="图片包含 自然&#10;&#10;描述已自动生成">
              <a:extLst>
                <a:ext uri="{FF2B5EF4-FFF2-40B4-BE49-F238E27FC236}">
                  <a16:creationId xmlns:a16="http://schemas.microsoft.com/office/drawing/2014/main" id="{8766B23A-F0BD-41A1-9F24-4D985AF2BD3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422" y="723668"/>
              <a:ext cx="1473786" cy="12240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A-图片 26">
              <a:extLst>
                <a:ext uri="{FF2B5EF4-FFF2-40B4-BE49-F238E27FC236}">
                  <a16:creationId xmlns:a16="http://schemas.microsoft.com/office/drawing/2014/main" id="{0527EC9C-4196-48FB-BA5B-B220BBCC79D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43" y="1147665"/>
              <a:ext cx="791744" cy="800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PA-102217">
            <a:extLst>
              <a:ext uri="{FF2B5EF4-FFF2-40B4-BE49-F238E27FC236}">
                <a16:creationId xmlns:a16="http://schemas.microsoft.com/office/drawing/2014/main" id="{254306B2-C8D9-618E-CE7D-C16125941ED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4267258" y="5107701"/>
            <a:ext cx="4549139" cy="471488"/>
            <a:chOff x="6563361" y="4512985"/>
            <a:chExt cx="4549139" cy="471488"/>
          </a:xfrm>
        </p:grpSpPr>
        <p:sp>
          <p:nvSpPr>
            <p:cNvPr id="20" name="PA-矩形 12">
              <a:extLst>
                <a:ext uri="{FF2B5EF4-FFF2-40B4-BE49-F238E27FC236}">
                  <a16:creationId xmlns:a16="http://schemas.microsoft.com/office/drawing/2014/main" id="{1944B3D3-04FA-CDE2-7503-207C86D0608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389167" y="4515286"/>
              <a:ext cx="37233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>
                  <a:solidFill>
                    <a:srgbClr val="FF0000"/>
                  </a:solidFill>
                  <a:latin typeface="+mj-ea"/>
                  <a:ea typeface="+mj-ea"/>
                </a:rPr>
                <a:t>重温入团誓词。</a:t>
              </a:r>
              <a:endParaRPr lang="zh-CN" altLang="en-US" sz="20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PA-矩形 13">
              <a:extLst>
                <a:ext uri="{FF2B5EF4-FFF2-40B4-BE49-F238E27FC236}">
                  <a16:creationId xmlns:a16="http://schemas.microsoft.com/office/drawing/2014/main" id="{DF6599AC-281E-377B-DFE1-44E259ED779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563361" y="4512985"/>
              <a:ext cx="698500" cy="471488"/>
            </a:xfrm>
            <a:prstGeom prst="rect">
              <a:avLst/>
            </a:prstGeom>
            <a:solidFill>
              <a:srgbClr val="C00000"/>
            </a:solidFill>
            <a:ln w="19050">
              <a:solidFill>
                <a:srgbClr val="FFFD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+mj-ea"/>
                  <a:ea typeface="+mj-ea"/>
                </a:rPr>
                <a:t>05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2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0479F9-AE4D-996B-26AA-AB1521F5A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019" y="1876797"/>
            <a:ext cx="2248722" cy="32758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AFC9EE-8BE8-69C3-50D4-17F71D6D4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7457" y="1876797"/>
            <a:ext cx="2215579" cy="32758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9E9D2A-F212-3C37-223A-DB9A7C96C9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0618" y="1876797"/>
            <a:ext cx="2190542" cy="32758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88B944-389E-3BD7-0230-1341EFDE127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85"/>
          <a:stretch/>
        </p:blipFill>
        <p:spPr>
          <a:xfrm>
            <a:off x="8905876" y="1876797"/>
            <a:ext cx="2202266" cy="3275856"/>
          </a:xfrm>
          <a:prstGeom prst="rect">
            <a:avLst/>
          </a:prstGeom>
        </p:spPr>
      </p:pic>
      <p:sp>
        <p:nvSpPr>
          <p:cNvPr id="7" name="PA-1022164">
            <a:extLst>
              <a:ext uri="{FF2B5EF4-FFF2-40B4-BE49-F238E27FC236}">
                <a16:creationId xmlns:a16="http://schemas.microsoft.com/office/drawing/2014/main" id="{3986DB76-EB6F-97CE-C24D-95780881B2D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4019" y="5427995"/>
            <a:ext cx="2248722" cy="504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Open Sans Light" panose="020B0306030504020204" pitchFamily="34" charset="0"/>
              </a:rPr>
              <a:t>思想旗帜</a:t>
            </a:r>
          </a:p>
        </p:txBody>
      </p:sp>
      <p:sp>
        <p:nvSpPr>
          <p:cNvPr id="8" name="PA-1022164">
            <a:extLst>
              <a:ext uri="{FF2B5EF4-FFF2-40B4-BE49-F238E27FC236}">
                <a16:creationId xmlns:a16="http://schemas.microsoft.com/office/drawing/2014/main" id="{7F3F0215-47B8-48B3-2F0D-8AA6C406897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417457" y="5427995"/>
            <a:ext cx="2248722" cy="504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Open Sans Light" panose="020B0306030504020204" pitchFamily="34" charset="0"/>
              </a:rPr>
              <a:t>坚强核心</a:t>
            </a:r>
          </a:p>
        </p:txBody>
      </p:sp>
      <p:sp>
        <p:nvSpPr>
          <p:cNvPr id="9" name="PA-1022164">
            <a:extLst>
              <a:ext uri="{FF2B5EF4-FFF2-40B4-BE49-F238E27FC236}">
                <a16:creationId xmlns:a16="http://schemas.microsoft.com/office/drawing/2014/main" id="{0DD02C17-3A4F-DB6E-D4AB-94F0EEC0FF9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240618" y="5427995"/>
            <a:ext cx="2248722" cy="504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Open Sans Light" panose="020B0306030504020204" pitchFamily="34" charset="0"/>
              </a:rPr>
              <a:t>强国复兴</a:t>
            </a:r>
          </a:p>
        </p:txBody>
      </p:sp>
      <p:sp>
        <p:nvSpPr>
          <p:cNvPr id="10" name="PA-1022164">
            <a:extLst>
              <a:ext uri="{FF2B5EF4-FFF2-40B4-BE49-F238E27FC236}">
                <a16:creationId xmlns:a16="http://schemas.microsoft.com/office/drawing/2014/main" id="{92B40231-5E3B-A140-0BCC-15AFB73D489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905876" y="5427995"/>
            <a:ext cx="2248722" cy="504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Open Sans Light" panose="020B0306030504020204" pitchFamily="34" charset="0"/>
              </a:rPr>
              <a:t>挺膺担当</a:t>
            </a:r>
          </a:p>
        </p:txBody>
      </p:sp>
      <p:sp>
        <p:nvSpPr>
          <p:cNvPr id="11" name="PA-102239">
            <a:extLst>
              <a:ext uri="{FF2B5EF4-FFF2-40B4-BE49-F238E27FC236}">
                <a16:creationId xmlns:a16="http://schemas.microsoft.com/office/drawing/2014/main" id="{609A0AD0-EE70-DCF3-0CF3-D216C110119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69633" y="25563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+mj-ea"/>
              </a:rPr>
              <a:t>主题教育开展情况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977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102239">
            <a:extLst>
              <a:ext uri="{FF2B5EF4-FFF2-40B4-BE49-F238E27FC236}">
                <a16:creationId xmlns:a16="http://schemas.microsoft.com/office/drawing/2014/main" id="{C2873112-A8CF-4E48-9EA5-0505E42C43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69633" y="255631"/>
            <a:ext cx="29546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latin typeface="+mj-ea"/>
              </a:rPr>
              <a:t>主题教育开展情况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5690D4-2CD6-F689-F1D0-83B8C8C19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86" y="1151592"/>
            <a:ext cx="2180952" cy="39904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454EBF-9DBB-0039-6FFB-7C3630C9B2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9045" y="2567192"/>
            <a:ext cx="2171429" cy="22952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465567-403A-8673-A23B-FB7F705C04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9042" y="2329097"/>
            <a:ext cx="2180952" cy="25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4981AB-D048-F443-57E1-9D07B1E7EB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1203" y="3010396"/>
            <a:ext cx="2200000" cy="1714286"/>
          </a:xfrm>
          <a:prstGeom prst="rect">
            <a:avLst/>
          </a:prstGeom>
        </p:spPr>
      </p:pic>
      <p:sp>
        <p:nvSpPr>
          <p:cNvPr id="7" name="PA-1022164">
            <a:extLst>
              <a:ext uri="{FF2B5EF4-FFF2-40B4-BE49-F238E27FC236}">
                <a16:creationId xmlns:a16="http://schemas.microsoft.com/office/drawing/2014/main" id="{7BE9E896-90A4-3B1E-3DBA-5CCBB94061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2232" y="5576364"/>
            <a:ext cx="2248722" cy="504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Open Sans Light" panose="020B0306030504020204" pitchFamily="34" charset="0"/>
              </a:rPr>
              <a:t>全部完成名单</a:t>
            </a:r>
          </a:p>
        </p:txBody>
      </p:sp>
      <p:sp>
        <p:nvSpPr>
          <p:cNvPr id="8" name="PA-1022164">
            <a:extLst>
              <a:ext uri="{FF2B5EF4-FFF2-40B4-BE49-F238E27FC236}">
                <a16:creationId xmlns:a16="http://schemas.microsoft.com/office/drawing/2014/main" id="{ADC5F822-B6C8-ABC9-57C0-4D15818073C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71752" y="5576364"/>
            <a:ext cx="2248722" cy="504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Open Sans Light" panose="020B0306030504020204" pitchFamily="34" charset="0"/>
              </a:rPr>
              <a:t>缺一次名单</a:t>
            </a:r>
          </a:p>
        </p:txBody>
      </p:sp>
      <p:sp>
        <p:nvSpPr>
          <p:cNvPr id="9" name="PA-1022164">
            <a:extLst>
              <a:ext uri="{FF2B5EF4-FFF2-40B4-BE49-F238E27FC236}">
                <a16:creationId xmlns:a16="http://schemas.microsoft.com/office/drawing/2014/main" id="{916E3775-5F69-4A31-82C8-185526ECFA3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01272" y="5576364"/>
            <a:ext cx="2248722" cy="504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Open Sans Light" panose="020B0306030504020204" pitchFamily="34" charset="0"/>
              </a:rPr>
              <a:t>缺两次名单</a:t>
            </a:r>
          </a:p>
        </p:txBody>
      </p:sp>
      <p:sp>
        <p:nvSpPr>
          <p:cNvPr id="10" name="PA-1022164">
            <a:extLst>
              <a:ext uri="{FF2B5EF4-FFF2-40B4-BE49-F238E27FC236}">
                <a16:creationId xmlns:a16="http://schemas.microsoft.com/office/drawing/2014/main" id="{31EAB7BB-279E-ECEE-5C1F-1A6BDAB93D3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082481" y="5576364"/>
            <a:ext cx="2248722" cy="5040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  <a:cs typeface="Open Sans Light" panose="020B0306030504020204" pitchFamily="34" charset="0"/>
              </a:rPr>
              <a:t>缺三次名单</a:t>
            </a:r>
          </a:p>
        </p:txBody>
      </p:sp>
    </p:spTree>
    <p:extLst>
      <p:ext uri="{BB962C8B-B14F-4D97-AF65-F5344CB8AC3E}">
        <p14:creationId xmlns:p14="http://schemas.microsoft.com/office/powerpoint/2010/main" val="31535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-102247">
            <a:extLst>
              <a:ext uri="{FF2B5EF4-FFF2-40B4-BE49-F238E27FC236}">
                <a16:creationId xmlns:a16="http://schemas.microsoft.com/office/drawing/2014/main" id="{3F519524-ED6B-451E-A687-FAC0CB8B88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0067" y="2551837"/>
            <a:ext cx="7814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5400" b="1" dirty="0">
                <a:solidFill>
                  <a:srgbClr val="FF0000"/>
                </a:solidFill>
                <a:latin typeface="+mj-ea"/>
              </a:rPr>
              <a:t>团支部书记、委员、其他团员依次发言</a:t>
            </a:r>
            <a:endParaRPr lang="zh-CN" altLang="en-US" sz="52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28" name="PA-102249">
            <a:extLst>
              <a:ext uri="{FF2B5EF4-FFF2-40B4-BE49-F238E27FC236}">
                <a16:creationId xmlns:a16="http://schemas.microsoft.com/office/drawing/2014/main" id="{6ED246CF-34CB-4E89-817A-5AB6D7054F0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53983" y="1139316"/>
            <a:ext cx="1470424" cy="1045810"/>
            <a:chOff x="6614422" y="723668"/>
            <a:chExt cx="1721065" cy="1224075"/>
          </a:xfrm>
        </p:grpSpPr>
        <p:pic>
          <p:nvPicPr>
            <p:cNvPr id="29" name="PA-图片 28" descr="图片包含 自然&#10;&#10;描述已自动生成">
              <a:extLst>
                <a:ext uri="{FF2B5EF4-FFF2-40B4-BE49-F238E27FC236}">
                  <a16:creationId xmlns:a16="http://schemas.microsoft.com/office/drawing/2014/main" id="{9B77E971-8159-4957-A313-BE3E29550EB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422" y="723668"/>
              <a:ext cx="1473786" cy="12240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A-图片 29">
              <a:extLst>
                <a:ext uri="{FF2B5EF4-FFF2-40B4-BE49-F238E27FC236}">
                  <a16:creationId xmlns:a16="http://schemas.microsoft.com/office/drawing/2014/main" id="{B26B5D89-CC6C-452C-9E22-D78F44D8959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43" y="1147665"/>
              <a:ext cx="791744" cy="800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116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-102247">
            <a:extLst>
              <a:ext uri="{FF2B5EF4-FFF2-40B4-BE49-F238E27FC236}">
                <a16:creationId xmlns:a16="http://schemas.microsoft.com/office/drawing/2014/main" id="{3F519524-ED6B-451E-A687-FAC0CB8B88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0067" y="2551837"/>
            <a:ext cx="7814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5400" b="1" dirty="0">
                <a:solidFill>
                  <a:srgbClr val="FF0000"/>
                </a:solidFill>
                <a:latin typeface="+mj-ea"/>
              </a:rPr>
              <a:t>开展民主评议</a:t>
            </a:r>
            <a:endParaRPr lang="zh-CN" altLang="en-US" sz="5400" b="1" dirty="0">
              <a:solidFill>
                <a:srgbClr val="FF0000"/>
              </a:solidFill>
              <a:latin typeface="+mj-ea"/>
            </a:endParaRPr>
          </a:p>
        </p:txBody>
      </p:sp>
      <p:grpSp>
        <p:nvGrpSpPr>
          <p:cNvPr id="28" name="PA-102249">
            <a:extLst>
              <a:ext uri="{FF2B5EF4-FFF2-40B4-BE49-F238E27FC236}">
                <a16:creationId xmlns:a16="http://schemas.microsoft.com/office/drawing/2014/main" id="{6ED246CF-34CB-4E89-817A-5AB6D7054F0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53983" y="1139316"/>
            <a:ext cx="1470424" cy="1045810"/>
            <a:chOff x="6614422" y="723668"/>
            <a:chExt cx="1721065" cy="1224075"/>
          </a:xfrm>
        </p:grpSpPr>
        <p:pic>
          <p:nvPicPr>
            <p:cNvPr id="29" name="PA-图片 28" descr="图片包含 自然&#10;&#10;描述已自动生成">
              <a:extLst>
                <a:ext uri="{FF2B5EF4-FFF2-40B4-BE49-F238E27FC236}">
                  <a16:creationId xmlns:a16="http://schemas.microsoft.com/office/drawing/2014/main" id="{9B77E971-8159-4957-A313-BE3E29550EB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422" y="723668"/>
              <a:ext cx="1473786" cy="12240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A-图片 29">
              <a:extLst>
                <a:ext uri="{FF2B5EF4-FFF2-40B4-BE49-F238E27FC236}">
                  <a16:creationId xmlns:a16="http://schemas.microsoft.com/office/drawing/2014/main" id="{B26B5D89-CC6C-452C-9E22-D78F44D8959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43" y="1147665"/>
              <a:ext cx="791744" cy="800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0024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102272">
            <a:extLst>
              <a:ext uri="{FF2B5EF4-FFF2-40B4-BE49-F238E27FC236}">
                <a16:creationId xmlns:a16="http://schemas.microsoft.com/office/drawing/2014/main" id="{C2873112-A8CF-4E48-9EA5-0505E42C43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31298" y="25563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</a:rPr>
              <a:t>民主评议</a:t>
            </a:r>
            <a:endParaRPr lang="zh-CN" altLang="en-US" sz="24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PA-102273">
            <a:extLst>
              <a:ext uri="{FF2B5EF4-FFF2-40B4-BE49-F238E27FC236}">
                <a16:creationId xmlns:a16="http://schemas.microsoft.com/office/drawing/2014/main" id="{E2F8DE17-6859-4F16-B5B4-048D545CD90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050132" y="1562898"/>
            <a:ext cx="7056784" cy="564640"/>
          </a:xfrm>
          <a:prstGeom prst="roundRect">
            <a:avLst/>
          </a:prstGeom>
          <a:solidFill>
            <a:srgbClr val="C00000"/>
          </a:solidFill>
          <a:ln w="12700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评议规则</a:t>
            </a:r>
          </a:p>
        </p:txBody>
      </p:sp>
      <p:sp>
        <p:nvSpPr>
          <p:cNvPr id="10" name="PA-102274">
            <a:extLst>
              <a:ext uri="{FF2B5EF4-FFF2-40B4-BE49-F238E27FC236}">
                <a16:creationId xmlns:a16="http://schemas.microsoft.com/office/drawing/2014/main" id="{066599FB-B61E-4FDE-95B9-87CE02033B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27736" y="2799310"/>
            <a:ext cx="7278194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chemeClr val="accent1"/>
                </a:solidFill>
              </a:rPr>
              <a:t>根据参加主题活动出席情况和完成青年大学习情况，以及团员日常道德、行为表现情况进行评议，分为优秀，合格，基本合格，不合格四个等级，其中主题教育无缺席，青年大学习每期按时完成，日常表现良好为优秀，优秀占比不超过</a:t>
            </a:r>
            <a:r>
              <a:rPr lang="en-US" altLang="zh-CN" dirty="0">
                <a:solidFill>
                  <a:schemeClr val="accent1"/>
                </a:solidFill>
              </a:rPr>
              <a:t>30%</a:t>
            </a:r>
            <a:r>
              <a:rPr lang="zh-CN" altLang="zh-CN" dirty="0">
                <a:solidFill>
                  <a:schemeClr val="accent1"/>
                </a:solidFill>
              </a:rPr>
              <a:t>，主题教育活动无故缺席，青年大学习学习次数少于</a:t>
            </a:r>
            <a:r>
              <a:rPr lang="en-US" altLang="zh-CN" dirty="0">
                <a:solidFill>
                  <a:schemeClr val="accent1"/>
                </a:solidFill>
              </a:rPr>
              <a:t>2</a:t>
            </a:r>
            <a:r>
              <a:rPr lang="zh-CN" altLang="zh-CN" dirty="0">
                <a:solidFill>
                  <a:schemeClr val="accent1"/>
                </a:solidFill>
              </a:rPr>
              <a:t>次，为不合格，其他情况可评为合格和基本合格</a:t>
            </a:r>
            <a:r>
              <a:rPr lang="zh-CN" altLang="en-US" dirty="0">
                <a:solidFill>
                  <a:schemeClr val="accent1"/>
                </a:solidFill>
              </a:rPr>
              <a:t>。</a:t>
            </a:r>
          </a:p>
        </p:txBody>
      </p:sp>
      <p:sp>
        <p:nvSpPr>
          <p:cNvPr id="17" name="PA-102275">
            <a:extLst>
              <a:ext uri="{FF2B5EF4-FFF2-40B4-BE49-F238E27FC236}">
                <a16:creationId xmlns:a16="http://schemas.microsoft.com/office/drawing/2014/main" id="{9D99875E-637D-4D3A-BA55-8B4FAFAB077B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272768" y="3164616"/>
            <a:ext cx="777364" cy="1819111"/>
          </a:xfrm>
          <a:custGeom>
            <a:avLst/>
            <a:gdLst>
              <a:gd name="T0" fmla="*/ 357 w 357"/>
              <a:gd name="T1" fmla="*/ 0 h 756"/>
              <a:gd name="T2" fmla="*/ 43 w 357"/>
              <a:gd name="T3" fmla="*/ 56 h 756"/>
              <a:gd name="T4" fmla="*/ 96 w 357"/>
              <a:gd name="T5" fmla="*/ 756 h 756"/>
              <a:gd name="T6" fmla="*/ 331 w 357"/>
              <a:gd name="T7" fmla="*/ 51 h 756"/>
              <a:gd name="T8" fmla="*/ 357 w 357"/>
              <a:gd name="T9" fmla="*/ 0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7" h="756">
                <a:moveTo>
                  <a:pt x="357" y="0"/>
                </a:moveTo>
                <a:cubicBezTo>
                  <a:pt x="357" y="0"/>
                  <a:pt x="81" y="5"/>
                  <a:pt x="43" y="56"/>
                </a:cubicBezTo>
                <a:cubicBezTo>
                  <a:pt x="5" y="107"/>
                  <a:pt x="0" y="598"/>
                  <a:pt x="96" y="756"/>
                </a:cubicBezTo>
                <a:cubicBezTo>
                  <a:pt x="96" y="756"/>
                  <a:pt x="50" y="500"/>
                  <a:pt x="331" y="51"/>
                </a:cubicBezTo>
                <a:lnTo>
                  <a:pt x="35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PA-102276">
            <a:extLst>
              <a:ext uri="{FF2B5EF4-FFF2-40B4-BE49-F238E27FC236}">
                <a16:creationId xmlns:a16="http://schemas.microsoft.com/office/drawing/2014/main" id="{B6C922A0-2267-44DA-8AA0-162AE6A42D7E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086908" y="3038928"/>
            <a:ext cx="1347430" cy="2015497"/>
          </a:xfrm>
          <a:custGeom>
            <a:avLst/>
            <a:gdLst>
              <a:gd name="T0" fmla="*/ 134 w 619"/>
              <a:gd name="T1" fmla="*/ 756 h 837"/>
              <a:gd name="T2" fmla="*/ 586 w 619"/>
              <a:gd name="T3" fmla="*/ 0 h 837"/>
              <a:gd name="T4" fmla="*/ 619 w 619"/>
              <a:gd name="T5" fmla="*/ 837 h 837"/>
              <a:gd name="T6" fmla="*/ 134 w 619"/>
              <a:gd name="T7" fmla="*/ 75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9" h="837">
                <a:moveTo>
                  <a:pt x="134" y="756"/>
                </a:moveTo>
                <a:cubicBezTo>
                  <a:pt x="134" y="756"/>
                  <a:pt x="0" y="168"/>
                  <a:pt x="586" y="0"/>
                </a:cubicBezTo>
                <a:cubicBezTo>
                  <a:pt x="586" y="0"/>
                  <a:pt x="449" y="410"/>
                  <a:pt x="619" y="837"/>
                </a:cubicBezTo>
                <a:cubicBezTo>
                  <a:pt x="619" y="837"/>
                  <a:pt x="197" y="552"/>
                  <a:pt x="134" y="75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PA-102277">
            <a:extLst>
              <a:ext uri="{FF2B5EF4-FFF2-40B4-BE49-F238E27FC236}">
                <a16:creationId xmlns:a16="http://schemas.microsoft.com/office/drawing/2014/main" id="{565392B7-3C48-4C79-851F-EC182476F9B4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1069633" y="4770506"/>
            <a:ext cx="3074904" cy="767595"/>
          </a:xfrm>
          <a:custGeom>
            <a:avLst/>
            <a:gdLst>
              <a:gd name="T0" fmla="*/ 846 w 1413"/>
              <a:gd name="T1" fmla="*/ 181 h 319"/>
              <a:gd name="T2" fmla="*/ 741 w 1413"/>
              <a:gd name="T3" fmla="*/ 193 h 319"/>
              <a:gd name="T4" fmla="*/ 594 w 1413"/>
              <a:gd name="T5" fmla="*/ 172 h 319"/>
              <a:gd name="T6" fmla="*/ 285 w 1413"/>
              <a:gd name="T7" fmla="*/ 83 h 319"/>
              <a:gd name="T8" fmla="*/ 6 w 1413"/>
              <a:gd name="T9" fmla="*/ 61 h 319"/>
              <a:gd name="T10" fmla="*/ 36 w 1413"/>
              <a:gd name="T11" fmla="*/ 92 h 319"/>
              <a:gd name="T12" fmla="*/ 136 w 1413"/>
              <a:gd name="T13" fmla="*/ 186 h 319"/>
              <a:gd name="T14" fmla="*/ 589 w 1413"/>
              <a:gd name="T15" fmla="*/ 301 h 319"/>
              <a:gd name="T16" fmla="*/ 1374 w 1413"/>
              <a:gd name="T17" fmla="*/ 235 h 319"/>
              <a:gd name="T18" fmla="*/ 1398 w 1413"/>
              <a:gd name="T19" fmla="*/ 230 h 319"/>
              <a:gd name="T20" fmla="*/ 1215 w 1413"/>
              <a:gd name="T21" fmla="*/ 203 h 319"/>
              <a:gd name="T22" fmla="*/ 844 w 1413"/>
              <a:gd name="T23" fmla="*/ 236 h 319"/>
              <a:gd name="T24" fmla="*/ 118 w 1413"/>
              <a:gd name="T25" fmla="*/ 103 h 319"/>
              <a:gd name="T26" fmla="*/ 168 w 1413"/>
              <a:gd name="T27" fmla="*/ 80 h 319"/>
              <a:gd name="T28" fmla="*/ 370 w 1413"/>
              <a:gd name="T29" fmla="*/ 131 h 319"/>
              <a:gd name="T30" fmla="*/ 731 w 1413"/>
              <a:gd name="T31" fmla="*/ 206 h 319"/>
              <a:gd name="T32" fmla="*/ 846 w 1413"/>
              <a:gd name="T33" fmla="*/ 181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13" h="319">
                <a:moveTo>
                  <a:pt x="846" y="181"/>
                </a:moveTo>
                <a:cubicBezTo>
                  <a:pt x="846" y="181"/>
                  <a:pt x="756" y="196"/>
                  <a:pt x="741" y="193"/>
                </a:cubicBezTo>
                <a:cubicBezTo>
                  <a:pt x="725" y="191"/>
                  <a:pt x="711" y="200"/>
                  <a:pt x="594" y="172"/>
                </a:cubicBezTo>
                <a:cubicBezTo>
                  <a:pt x="478" y="143"/>
                  <a:pt x="364" y="101"/>
                  <a:pt x="285" y="83"/>
                </a:cubicBezTo>
                <a:cubicBezTo>
                  <a:pt x="205" y="65"/>
                  <a:pt x="17" y="0"/>
                  <a:pt x="6" y="61"/>
                </a:cubicBezTo>
                <a:cubicBezTo>
                  <a:pt x="6" y="61"/>
                  <a:pt x="0" y="72"/>
                  <a:pt x="36" y="92"/>
                </a:cubicBezTo>
                <a:cubicBezTo>
                  <a:pt x="72" y="113"/>
                  <a:pt x="136" y="186"/>
                  <a:pt x="136" y="186"/>
                </a:cubicBezTo>
                <a:cubicBezTo>
                  <a:pt x="136" y="186"/>
                  <a:pt x="285" y="319"/>
                  <a:pt x="589" y="301"/>
                </a:cubicBezTo>
                <a:cubicBezTo>
                  <a:pt x="894" y="283"/>
                  <a:pt x="1180" y="191"/>
                  <a:pt x="1374" y="235"/>
                </a:cubicBezTo>
                <a:cubicBezTo>
                  <a:pt x="1374" y="235"/>
                  <a:pt x="1384" y="234"/>
                  <a:pt x="1398" y="230"/>
                </a:cubicBezTo>
                <a:cubicBezTo>
                  <a:pt x="1413" y="227"/>
                  <a:pt x="1297" y="203"/>
                  <a:pt x="1215" y="203"/>
                </a:cubicBezTo>
                <a:cubicBezTo>
                  <a:pt x="1132" y="203"/>
                  <a:pt x="1060" y="206"/>
                  <a:pt x="844" y="236"/>
                </a:cubicBezTo>
                <a:cubicBezTo>
                  <a:pt x="628" y="266"/>
                  <a:pt x="312" y="317"/>
                  <a:pt x="118" y="103"/>
                </a:cubicBezTo>
                <a:cubicBezTo>
                  <a:pt x="118" y="103"/>
                  <a:pt x="108" y="74"/>
                  <a:pt x="168" y="80"/>
                </a:cubicBezTo>
                <a:cubicBezTo>
                  <a:pt x="228" y="86"/>
                  <a:pt x="268" y="74"/>
                  <a:pt x="370" y="131"/>
                </a:cubicBezTo>
                <a:cubicBezTo>
                  <a:pt x="472" y="187"/>
                  <a:pt x="553" y="242"/>
                  <a:pt x="731" y="206"/>
                </a:cubicBezTo>
                <a:cubicBezTo>
                  <a:pt x="909" y="170"/>
                  <a:pt x="846" y="181"/>
                  <a:pt x="846" y="18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PA-102278">
            <a:extLst>
              <a:ext uri="{FF2B5EF4-FFF2-40B4-BE49-F238E27FC236}">
                <a16:creationId xmlns:a16="http://schemas.microsoft.com/office/drawing/2014/main" id="{C2C238EB-41D7-4896-AA4A-E5DD313588C7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2685663" y="5054417"/>
            <a:ext cx="2354446" cy="135966"/>
          </a:xfrm>
          <a:custGeom>
            <a:avLst/>
            <a:gdLst>
              <a:gd name="T0" fmla="*/ 0 w 1082"/>
              <a:gd name="T1" fmla="*/ 81 h 108"/>
              <a:gd name="T2" fmla="*/ 182 w 1082"/>
              <a:gd name="T3" fmla="*/ 93 h 108"/>
              <a:gd name="T4" fmla="*/ 552 w 1082"/>
              <a:gd name="T5" fmla="*/ 74 h 108"/>
              <a:gd name="T6" fmla="*/ 1082 w 1082"/>
              <a:gd name="T7" fmla="*/ 86 h 108"/>
              <a:gd name="T8" fmla="*/ 585 w 1082"/>
              <a:gd name="T9" fmla="*/ 31 h 108"/>
              <a:gd name="T10" fmla="*/ 0 w 1082"/>
              <a:gd name="T11" fmla="*/ 81 h 108"/>
              <a:gd name="connsiteX0" fmla="*/ 0 w 10000"/>
              <a:gd name="connsiteY0" fmla="*/ 5255 h 7253"/>
              <a:gd name="connsiteX1" fmla="*/ 1682 w 10000"/>
              <a:gd name="connsiteY1" fmla="*/ 6366 h 7253"/>
              <a:gd name="connsiteX2" fmla="*/ 5102 w 10000"/>
              <a:gd name="connsiteY2" fmla="*/ 4607 h 7253"/>
              <a:gd name="connsiteX3" fmla="*/ 10000 w 10000"/>
              <a:gd name="connsiteY3" fmla="*/ 5718 h 7253"/>
              <a:gd name="connsiteX4" fmla="*/ 5407 w 10000"/>
              <a:gd name="connsiteY4" fmla="*/ 625 h 7253"/>
              <a:gd name="connsiteX5" fmla="*/ 0 w 10000"/>
              <a:gd name="connsiteY5" fmla="*/ 5255 h 7253"/>
              <a:gd name="connsiteX0" fmla="*/ 0 w 10000"/>
              <a:gd name="connsiteY0" fmla="*/ 6958 h 9713"/>
              <a:gd name="connsiteX1" fmla="*/ 1682 w 10000"/>
              <a:gd name="connsiteY1" fmla="*/ 8490 h 9713"/>
              <a:gd name="connsiteX2" fmla="*/ 5102 w 10000"/>
              <a:gd name="connsiteY2" fmla="*/ 6065 h 9713"/>
              <a:gd name="connsiteX3" fmla="*/ 10000 w 10000"/>
              <a:gd name="connsiteY3" fmla="*/ 7597 h 9713"/>
              <a:gd name="connsiteX4" fmla="*/ 5407 w 10000"/>
              <a:gd name="connsiteY4" fmla="*/ 575 h 9713"/>
              <a:gd name="connsiteX5" fmla="*/ 0 w 10000"/>
              <a:gd name="connsiteY5" fmla="*/ 6958 h 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9713">
                <a:moveTo>
                  <a:pt x="0" y="6958"/>
                </a:moveTo>
                <a:cubicBezTo>
                  <a:pt x="0" y="6958"/>
                  <a:pt x="906" y="6703"/>
                  <a:pt x="1682" y="8490"/>
                </a:cubicBezTo>
                <a:cubicBezTo>
                  <a:pt x="2458" y="10405"/>
                  <a:pt x="3105" y="10405"/>
                  <a:pt x="5102" y="6065"/>
                </a:cubicBezTo>
                <a:cubicBezTo>
                  <a:pt x="7098" y="1725"/>
                  <a:pt x="8604" y="3256"/>
                  <a:pt x="10000" y="7597"/>
                </a:cubicBezTo>
                <a:cubicBezTo>
                  <a:pt x="10000" y="7597"/>
                  <a:pt x="7930" y="-2471"/>
                  <a:pt x="5407" y="575"/>
                </a:cubicBezTo>
                <a:cubicBezTo>
                  <a:pt x="2884" y="3621"/>
                  <a:pt x="5102" y="6065"/>
                  <a:pt x="0" y="695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PA-102279">
            <a:extLst>
              <a:ext uri="{FF2B5EF4-FFF2-40B4-BE49-F238E27FC236}">
                <a16:creationId xmlns:a16="http://schemas.microsoft.com/office/drawing/2014/main" id="{7AF82DCE-BD4E-42EF-9CA4-473FCBA2F2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60" y="3799300"/>
            <a:ext cx="544016" cy="54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333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-102247">
            <a:extLst>
              <a:ext uri="{FF2B5EF4-FFF2-40B4-BE49-F238E27FC236}">
                <a16:creationId xmlns:a16="http://schemas.microsoft.com/office/drawing/2014/main" id="{3F519524-ED6B-451E-A687-FAC0CB8B88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0067" y="2551837"/>
            <a:ext cx="7814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5400" b="1" dirty="0">
                <a:solidFill>
                  <a:srgbClr val="FF0000"/>
                </a:solidFill>
                <a:latin typeface="+mj-ea"/>
              </a:rPr>
              <a:t>党支部书记点评讲话</a:t>
            </a:r>
            <a:endParaRPr lang="zh-CN" altLang="en-US" sz="5400" b="1" dirty="0">
              <a:solidFill>
                <a:srgbClr val="FF0000"/>
              </a:solidFill>
              <a:latin typeface="+mj-ea"/>
            </a:endParaRPr>
          </a:p>
        </p:txBody>
      </p:sp>
      <p:grpSp>
        <p:nvGrpSpPr>
          <p:cNvPr id="28" name="PA-102249">
            <a:extLst>
              <a:ext uri="{FF2B5EF4-FFF2-40B4-BE49-F238E27FC236}">
                <a16:creationId xmlns:a16="http://schemas.microsoft.com/office/drawing/2014/main" id="{6ED246CF-34CB-4E89-817A-5AB6D7054F0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53983" y="1139316"/>
            <a:ext cx="1470424" cy="1045810"/>
            <a:chOff x="6614422" y="723668"/>
            <a:chExt cx="1721065" cy="1224075"/>
          </a:xfrm>
        </p:grpSpPr>
        <p:pic>
          <p:nvPicPr>
            <p:cNvPr id="29" name="PA-图片 28" descr="图片包含 自然&#10;&#10;描述已自动生成">
              <a:extLst>
                <a:ext uri="{FF2B5EF4-FFF2-40B4-BE49-F238E27FC236}">
                  <a16:creationId xmlns:a16="http://schemas.microsoft.com/office/drawing/2014/main" id="{9B77E971-8159-4957-A313-BE3E29550EB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422" y="723668"/>
              <a:ext cx="1473786" cy="12240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A-图片 29">
              <a:extLst>
                <a:ext uri="{FF2B5EF4-FFF2-40B4-BE49-F238E27FC236}">
                  <a16:creationId xmlns:a16="http://schemas.microsoft.com/office/drawing/2014/main" id="{B26B5D89-CC6C-452C-9E22-D78F44D8959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43" y="1147665"/>
              <a:ext cx="791744" cy="800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1813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-102247">
            <a:extLst>
              <a:ext uri="{FF2B5EF4-FFF2-40B4-BE49-F238E27FC236}">
                <a16:creationId xmlns:a16="http://schemas.microsoft.com/office/drawing/2014/main" id="{3F519524-ED6B-451E-A687-FAC0CB8B88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20067" y="2551837"/>
            <a:ext cx="7814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5400" b="1" dirty="0">
                <a:solidFill>
                  <a:srgbClr val="FF0000"/>
                </a:solidFill>
                <a:latin typeface="+mj-ea"/>
              </a:rPr>
              <a:t>重温入团誓词</a:t>
            </a:r>
            <a:endParaRPr lang="zh-CN" altLang="en-US" sz="5400" b="1" dirty="0">
              <a:solidFill>
                <a:srgbClr val="FF0000"/>
              </a:solidFill>
              <a:latin typeface="+mj-ea"/>
            </a:endParaRPr>
          </a:p>
        </p:txBody>
      </p:sp>
      <p:grpSp>
        <p:nvGrpSpPr>
          <p:cNvPr id="28" name="PA-102249">
            <a:extLst>
              <a:ext uri="{FF2B5EF4-FFF2-40B4-BE49-F238E27FC236}">
                <a16:creationId xmlns:a16="http://schemas.microsoft.com/office/drawing/2014/main" id="{6ED246CF-34CB-4E89-817A-5AB6D7054F0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53983" y="1139316"/>
            <a:ext cx="1470424" cy="1045810"/>
            <a:chOff x="6614422" y="723668"/>
            <a:chExt cx="1721065" cy="1224075"/>
          </a:xfrm>
        </p:grpSpPr>
        <p:pic>
          <p:nvPicPr>
            <p:cNvPr id="29" name="PA-图片 28" descr="图片包含 自然&#10;&#10;描述已自动生成">
              <a:extLst>
                <a:ext uri="{FF2B5EF4-FFF2-40B4-BE49-F238E27FC236}">
                  <a16:creationId xmlns:a16="http://schemas.microsoft.com/office/drawing/2014/main" id="{9B77E971-8159-4957-A313-BE3E29550EB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422" y="723668"/>
              <a:ext cx="1473786" cy="12240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A-图片 29">
              <a:extLst>
                <a:ext uri="{FF2B5EF4-FFF2-40B4-BE49-F238E27FC236}">
                  <a16:creationId xmlns:a16="http://schemas.microsoft.com/office/drawing/2014/main" id="{B26B5D89-CC6C-452C-9E22-D78F44D8959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43" y="1147665"/>
              <a:ext cx="791744" cy="800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022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微团课不忘初心做新时代合格团员PPT模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</p:tagLst>
</file>

<file path=ppt/theme/theme1.xml><?xml version="1.0" encoding="utf-8"?>
<a:theme xmlns:a="http://schemas.openxmlformats.org/drawingml/2006/main" name="涂豆思">
  <a:themeElements>
    <a:clrScheme name="涂豆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ED7D31"/>
      </a:accent2>
      <a:accent3>
        <a:srgbClr val="A5A5A5"/>
      </a:accent3>
      <a:accent4>
        <a:srgbClr val="C00000"/>
      </a:accent4>
      <a:accent5>
        <a:srgbClr val="7F7F7F"/>
      </a:accent5>
      <a:accent6>
        <a:srgbClr val="ED7D31"/>
      </a:accent6>
      <a:hlink>
        <a:srgbClr val="C00000"/>
      </a:hlink>
      <a:folHlink>
        <a:srgbClr val="C00000"/>
      </a:folHlink>
    </a:clrScheme>
    <a:fontScheme name="涂豆思（思源）">
      <a:majorFont>
        <a:latin typeface="思源黑体 CN Heavy"/>
        <a:ea typeface="思源黑体 CN Heavy"/>
        <a:cs typeface=""/>
      </a:majorFont>
      <a:minorFont>
        <a:latin typeface="思源黑体 CN Normal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269</Words>
  <Application>Microsoft Office PowerPoint</Application>
  <PresentationFormat>宽屏</PresentationFormat>
  <Paragraphs>44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方正粗宋简体</vt:lpstr>
      <vt:lpstr>思源黑体 CN Heavy</vt:lpstr>
      <vt:lpstr>思源黑体 CN Normal</vt:lpstr>
      <vt:lpstr>Arial</vt:lpstr>
      <vt:lpstr>涂豆思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微团课不忘初心做新时代合格团员PPT模板</dc:title>
  <dc:creator>歉然 安可</dc:creator>
  <cp:lastModifiedBy>陈 享</cp:lastModifiedBy>
  <cp:revision>139</cp:revision>
  <dcterms:created xsi:type="dcterms:W3CDTF">2019-03-29T14:33:50Z</dcterms:created>
  <dcterms:modified xsi:type="dcterms:W3CDTF">2024-01-07T14:30:51Z</dcterms:modified>
</cp:coreProperties>
</file>